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924" r:id="rId13"/>
    <p:sldMasterId id="2147484056" r:id="rId14"/>
    <p:sldMasterId id="2147484080" r:id="rId15"/>
    <p:sldMasterId id="2147484116" r:id="rId16"/>
    <p:sldMasterId id="2147484188" r:id="rId17"/>
  </p:sldMasterIdLst>
  <p:notesMasterIdLst>
    <p:notesMasterId r:id="rId43"/>
  </p:notesMasterIdLst>
  <p:sldIdLst>
    <p:sldId id="349" r:id="rId18"/>
    <p:sldId id="336" r:id="rId19"/>
    <p:sldId id="337" r:id="rId20"/>
    <p:sldId id="338" r:id="rId21"/>
    <p:sldId id="342" r:id="rId22"/>
    <p:sldId id="268" r:id="rId23"/>
    <p:sldId id="269" r:id="rId24"/>
    <p:sldId id="340" r:id="rId25"/>
    <p:sldId id="270" r:id="rId26"/>
    <p:sldId id="266" r:id="rId27"/>
    <p:sldId id="271" r:id="rId28"/>
    <p:sldId id="350" r:id="rId29"/>
    <p:sldId id="272" r:id="rId30"/>
    <p:sldId id="345" r:id="rId31"/>
    <p:sldId id="257" r:id="rId32"/>
    <p:sldId id="348" r:id="rId33"/>
    <p:sldId id="264" r:id="rId34"/>
    <p:sldId id="279" r:id="rId35"/>
    <p:sldId id="346" r:id="rId36"/>
    <p:sldId id="260" r:id="rId37"/>
    <p:sldId id="299" r:id="rId38"/>
    <p:sldId id="286" r:id="rId39"/>
    <p:sldId id="297" r:id="rId40"/>
    <p:sldId id="262" r:id="rId41"/>
    <p:sldId id="263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14.wmf"/><Relationship Id="rId6" Type="http://schemas.openxmlformats.org/officeDocument/2006/relationships/image" Target="../media/image24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3AA1B-8FD0-4523-84EE-E506DEF200D2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CF36B-3399-49B4-9FCD-EB51532883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2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3832B-9201-4243-B687-10ECFD16E6B1}" type="slidenum">
              <a:rPr lang="en-US" altLang="ko-KR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1434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200C09-BAC1-464F-96AC-0DA5CACEAD9D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defTabSz="457200" fontAlgn="base" latinLnBrk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fld id="{99047E96-6FEB-4CFA-95A6-2C6D4124075E}" type="slidenum">
              <a:rPr lang="en-US" altLang="ko-KR" sz="1200">
                <a:cs typeface="Times New Roman" panose="02020603050405020304" pitchFamily="18" charset="0"/>
              </a:rPr>
              <a:pPr algn="r" defTabSz="457200" fontAlgn="base" latinLnBrk="0">
                <a:spcBef>
                  <a:spcPts val="3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</a:pPr>
              <a:t>17</a:t>
            </a:fld>
            <a:endParaRPr lang="en-US" altLang="ko-KR" sz="1200">
              <a:cs typeface="Times New Roman" panose="02020603050405020304" pitchFamily="18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6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5371-612C-4DED-974B-7E2FA9F2429E}" type="slidenum">
              <a:rPr lang="en-US" altLang="ko-KR">
                <a:solidFill>
                  <a:srgbClr val="000000"/>
                </a:solidFill>
              </a:rPr>
              <a:pPr/>
              <a:t>19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1669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E129E-9788-411F-99E0-4D497951E5BB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553569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636C5-A130-4124-8028-836F6F200BB8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88799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7AAE1-7BE1-467D-8CBE-FE9C19EB2DAF}" type="slidenum">
              <a:rPr lang="en-US" altLang="ko-KR">
                <a:solidFill>
                  <a:srgbClr val="000000"/>
                </a:solidFill>
              </a:rPr>
              <a:pPr/>
              <a:t>24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2725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4E210-8554-468C-92AD-AAD9BA10C9A3}" type="slidenum">
              <a:rPr lang="en-US" altLang="ko-KR">
                <a:solidFill>
                  <a:srgbClr val="000000"/>
                </a:solidFill>
              </a:rPr>
              <a:pPr/>
              <a:t>25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0175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E3866-7D01-4C6E-BF56-D514597C0416}" type="slidenum">
              <a:rPr lang="en-US" altLang="ko-KR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3963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A5CE9-D73C-4E3F-873E-74BDB923C4B6}" type="slidenum">
              <a:rPr lang="en-US" altLang="ko-KR">
                <a:solidFill>
                  <a:srgbClr val="000000"/>
                </a:solidFill>
              </a:rPr>
              <a:pPr/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6795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013FC-6927-4D88-9477-DE524B43F3A5}" type="slidenum">
              <a:rPr lang="en-US" altLang="ko-KR">
                <a:solidFill>
                  <a:srgbClr val="000000"/>
                </a:solidFill>
              </a:rPr>
              <a:pPr/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585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BAE82-C7F9-44E8-A94D-65CBF6D659EA}" type="slidenum">
              <a:rPr lang="en-US" altLang="ko-KR">
                <a:solidFill>
                  <a:srgbClr val="000000"/>
                </a:solidFill>
              </a:rPr>
              <a:pPr/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20645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3CFB-7A4B-41DF-88D7-7F5D8AE176AC}" type="slidenum">
              <a:rPr lang="en-US" altLang="ko-KR">
                <a:solidFill>
                  <a:srgbClr val="000000"/>
                </a:solidFill>
              </a:rPr>
              <a:pPr/>
              <a:t>12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7497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93CFB-7A4B-41DF-88D7-7F5D8AE176AC}" type="slidenum">
              <a:rPr lang="en-US" altLang="ko-KR">
                <a:solidFill>
                  <a:srgbClr val="000000"/>
                </a:solidFill>
              </a:rPr>
              <a:pPr/>
              <a:t>13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1942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CB7544-3BC8-419D-BA29-5C0AFC7D7C30}" type="slidenum">
              <a:rPr lang="en-US" altLang="ko-KR" sz="1200">
                <a:solidFill>
                  <a:srgbClr val="000000"/>
                </a:solidFill>
              </a:rPr>
              <a:pPr/>
              <a:t>14</a:t>
            </a:fld>
            <a:endParaRPr lang="en-US" altLang="ko-KR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28046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9pPr>
          </a:lstStyle>
          <a:p>
            <a:fld id="{B08AFF58-44FE-4727-81C7-36C0983C5063}" type="slidenum">
              <a:rPr lang="en-US" altLang="ko-KR" sz="1200">
                <a:solidFill>
                  <a:srgbClr val="000000"/>
                </a:solidFill>
              </a:rPr>
              <a:pPr/>
              <a:t>16</a:t>
            </a:fld>
            <a:endParaRPr lang="en-US" altLang="ko-KR" sz="12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39604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8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7343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4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28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7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36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54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15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563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945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3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0600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8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58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8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36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46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293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737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270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25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21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12AC-6EF7-4A1E-BAB6-CB9BE31A0C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320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512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25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68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05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11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81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80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15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385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7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610A-5373-4C37-AF58-462AD431922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43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01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33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044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11AD2-C4F4-4617-B6B9-887037A471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7095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DFE52E-5E69-4684-949E-E840066B0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39525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39556-4B1A-466C-B25C-030E2F11F8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01746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2E5D3E-E1D0-46D3-94E3-CF1368B2F7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4701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0913D9-3C22-42D5-8FCD-692850AABB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3912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71D185-66FA-495A-9521-C0C5DE5100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02420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E9AEC8-ED97-4962-A4EA-E85572EC1C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497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8B3BF-1432-4DB6-8D4F-19D1CA9532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29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C058B6-6FD1-4101-A572-24A222DE97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90101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9C733-A553-45B0-879F-77E7BB08DD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2433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A680CF-FD8E-424C-8954-4A4BCF637D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47682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FF659D-EFF7-4AA6-9C26-9D03B243E7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8975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B4A9F-E6BF-4477-A918-5771194599D3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F882-781A-44FB-BBF3-30458E345D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44645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09D75-48D1-48AA-9AC1-F0C82653F791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867B-D857-4968-BB1E-BCDE4D07C5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87289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FCBE8-C1D5-479E-8963-5F43728F686A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F3401-8380-4D40-B3CA-313BEED12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90930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1EE2C-1B9E-4570-AA9B-616893971924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16CD-6EB7-4C79-BE8D-C795ECBC98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06640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CAA25-8DC7-49AE-8082-7DCD006CCFDA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DB4E-3D3B-484A-AF02-96439D9C2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50291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690DE-ED25-458D-A044-A7DB54AB2AFD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8120-E9EE-4286-8ABA-9F036500D7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2441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8DB7-1867-409B-AC41-6EFB62C04B5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16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0EC1F-C6DC-4CE7-8459-B7C71BCF4710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FECB-C4DE-444A-9F8F-D9598FB4C2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6166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450B8-FCBA-41F6-B473-A2BA886FCF6E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7910-7BC5-4DBA-815A-56CC80886C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5540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5E97E-F7BC-4214-B328-16579CA10C61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84FB-2963-4ADE-B7F0-FC2112B937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84953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F980C-28F9-45FC-A190-E62518A5846E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5CAC-D8B8-4070-8DD9-12B2D70183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49272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505E4-A467-40CC-9F22-3F65CD65E00B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A4DA-A428-429B-86B3-A2C55EE96E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68145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6B4A9F-E6BF-4477-A918-5771194599D3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8F882-781A-44FB-BBF3-30458E345D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84226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09D75-48D1-48AA-9AC1-F0C82653F791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867B-D857-4968-BB1E-BCDE4D07C5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53171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FCBE8-C1D5-479E-8963-5F43728F686A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F3401-8380-4D40-B3CA-313BEED12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79083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1EE2C-1B9E-4570-AA9B-616893971924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16CD-6EB7-4C79-BE8D-C795ECBC98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92965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CAA25-8DC7-49AE-8082-7DCD006CCFDA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DB4E-3D3B-484A-AF02-96439D9C2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019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E73E-A7DD-4FE1-A881-960E4CF8522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755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690DE-ED25-458D-A044-A7DB54AB2AFD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8120-E9EE-4286-8ABA-9F036500D7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50169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0EC1F-C6DC-4CE7-8459-B7C71BCF4710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DFECB-C4DE-444A-9F8F-D9598FB4C2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41768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450B8-FCBA-41F6-B473-A2BA886FCF6E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7910-7BC5-4DBA-815A-56CC80886C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56839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5E97E-F7BC-4214-B328-16579CA10C61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84FB-2963-4ADE-B7F0-FC2112B937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90651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F980C-28F9-45FC-A190-E62518A5846E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5CAC-D8B8-4070-8DD9-12B2D70183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6046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505E4-A467-40CC-9F22-3F65CD65E00B}" type="datetimeFigureOut">
              <a:rPr lang="en-US" altLang="ko-KR"/>
              <a:pPr/>
              <a:t>8/21/2014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A4DA-A428-429B-86B3-A2C55EE96E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91641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B840-EDE9-49B5-BD09-C3E3E9D762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0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7152-C54B-47EE-B69D-2474FBACA83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112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19F9-663B-41C6-BD86-DD753115CB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2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842000" cy="5029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5842000" cy="5029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B5A0-CC08-4A68-AD0F-11D066F1F4B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B0F-04B9-4F1A-85A3-C9A2784981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08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7A49-86FE-48A5-B7BA-AD72AD42B7E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781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0919-DAD8-41B8-8DA3-86620B96F3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62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D009-4D78-499E-81AD-0A96EAB3A6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353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6050-05A7-4E51-85C5-FDCB461340F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3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82F1-063A-484E-B8DE-58163250E7E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903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7A93-7592-49AC-B125-E68C0AB4759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850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3048000" cy="6019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8940800" cy="6019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16D5-7B59-4624-8719-CC27304EB2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70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040C-0F60-4C8D-8385-4B0088B3D3E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49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22ED-88E1-48A2-9963-7162B522EB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505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3F48-F800-4EEB-8FF4-087C94205A5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FCC9-D4B1-4473-9C45-4F29EAFC77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611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7835-C216-46F5-AD8F-9F513309ADC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587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C0B4-7206-47C9-8F10-6B3E00B719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00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E042-8477-41F5-910C-77E7C485B4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509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EECE-9656-4A6B-8A0B-46E8443C7F7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97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8CE6-B7FB-431B-838A-CC04A6DD6DE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14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0A52-6585-4ED7-94D7-510030F7E1F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564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6B67-CCE6-4F56-A9B9-49FE19B797B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147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7F22-F394-4606-948B-F5158B1AE02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2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FB6B-4A0F-4173-91AC-73FE0514F51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59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6E35-1BAE-4688-9C8B-DE99E13200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2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8154B-2608-4DB0-8922-97EAC5187A7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56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223D-DBBB-41F1-B679-BB84AC7398A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0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12AC-6EF7-4A1E-BAB6-CB9BE31A0C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0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610A-5373-4C37-AF58-462AD431922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0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8B3BF-1432-4DB6-8D4F-19D1CA9532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15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8DB7-1867-409B-AC41-6EFB62C04B5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5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E73E-A7DD-4FE1-A881-960E4CF8522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30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B0F-04B9-4F1A-85A3-C9A2784981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FCC9-D4B1-4473-9C45-4F29EAFC77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9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FB6B-4A0F-4173-91AC-73FE0514F51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82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6E35-1BAE-4688-9C8B-DE99E13200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8154B-2608-4DB0-8922-97EAC5187A7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72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223D-DBBB-41F1-B679-BB84AC7398A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3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12AC-6EF7-4A1E-BAB6-CB9BE31A0C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98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610A-5373-4C37-AF58-462AD431922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8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8B3BF-1432-4DB6-8D4F-19D1CA9532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7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B8DB7-1867-409B-AC41-6EFB62C04B5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27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E73E-A7DD-4FE1-A881-960E4CF8522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44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0B0F-04B9-4F1A-85A3-C9A2784981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35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AFCC9-D4B1-4473-9C45-4F29EAFC77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63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FB6B-4A0F-4173-91AC-73FE0514F51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38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6E35-1BAE-4688-9C8B-DE99E13200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63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8154B-2608-4DB0-8922-97EAC5187A7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27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8223D-DBBB-41F1-B679-BB84AC7398A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37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11AD2-C4F4-4617-B6B9-887037A471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4119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DFE52E-5E69-4684-949E-E840066B0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2041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D39556-4B1A-466C-B25C-030E2F11F8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905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2E5D3E-E1D0-46D3-94E3-CF1368B2F7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8465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0913D9-3C22-42D5-8FCD-692850AABB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790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501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C71D185-66FA-495A-9521-C0C5DE5100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7958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E9AEC8-ED97-4962-A4EA-E85572EC1C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2777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C058B6-6FD1-4101-A572-24A222DE97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929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9C733-A553-45B0-879F-77E7BB08DD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2359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A680CF-FD8E-424C-8954-4A4BCF637D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6144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FF659D-EFF7-4AA6-9C26-9D03B243E7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626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6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46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9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7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299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7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8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26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70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1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24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14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73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169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0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50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1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31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8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51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20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4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797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94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02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98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149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5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76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8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5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1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D4FF-56E8-4AC5-94F4-F31F80CD27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580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C6FD-DDB2-4F53-BC07-9A828EE289A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57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22D10-67D8-4F3F-B6A7-D8816C39A0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947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36D1-E975-462D-9506-58E241E890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0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CECA-1529-4DED-A538-8695315D5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33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3825-770C-40DD-AF92-167027F51CD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09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8D858-7848-4C1D-9E5A-046BEB05011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3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36E2-E0D0-442A-B3CE-E9AF8C2D26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36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CCBF4-A977-4581-B07D-88E4C5C153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44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9BD2-CD32-45B0-BD3B-13C3C8B91B9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50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9114D-27F8-46F3-B46F-00DABFF3BA5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4664-EA05-46B9-B137-326E4E781E17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C502-3790-458A-920D-90A3AF1058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5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6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outline text format</a:t>
            </a:r>
          </a:p>
          <a:p>
            <a:pPr lvl="1"/>
            <a:r>
              <a:rPr lang="en-GB" altLang="ko-KR" smtClean="0"/>
              <a:t>Second Outline Level</a:t>
            </a:r>
          </a:p>
          <a:p>
            <a:pPr lvl="2"/>
            <a:r>
              <a:rPr lang="en-GB" altLang="ko-KR" smtClean="0"/>
              <a:t>Third Outline Level</a:t>
            </a:r>
          </a:p>
          <a:p>
            <a:pPr lvl="3"/>
            <a:r>
              <a:rPr lang="en-GB" altLang="ko-KR" smtClean="0"/>
              <a:t>Fourth Outline Level</a:t>
            </a:r>
          </a:p>
          <a:p>
            <a:pPr lvl="4"/>
            <a:r>
              <a:rPr lang="en-GB" altLang="ko-KR" smtClean="0"/>
              <a:t>Fifth Outline Level</a:t>
            </a:r>
          </a:p>
          <a:p>
            <a:pPr lvl="4"/>
            <a:r>
              <a:rPr lang="en-GB" altLang="ko-KR" smtClean="0"/>
              <a:t>Sixth Outline Level</a:t>
            </a:r>
          </a:p>
          <a:p>
            <a:pPr lvl="4"/>
            <a:r>
              <a:rPr lang="en-GB" altLang="ko-KR" smtClean="0"/>
              <a:t>Seventh Outline Level</a:t>
            </a:r>
          </a:p>
          <a:p>
            <a:pPr lvl="4"/>
            <a:r>
              <a:rPr lang="en-GB" altLang="ko-KR" smtClean="0"/>
              <a:t>Eighth Outline Level</a:t>
            </a:r>
          </a:p>
          <a:p>
            <a:pPr lvl="4"/>
            <a:r>
              <a:rPr lang="en-GB" altLang="ko-KR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6245226"/>
            <a:ext cx="284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6"/>
            <a:ext cx="386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5"/>
            <a:ext cx="28426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B75A325-3762-41A5-9CB2-7BDE8580ADDB}" type="slidenum">
              <a:rPr lang="en-US" altLang="ko-KR" sz="3200" smtClean="0">
                <a:latin typeface="Times New Roman" panose="02020603050405020304" pitchFamily="18" charset="0"/>
              </a:rPr>
              <a:pPr defTabSz="457200" fontAlgn="base" latinLnBrk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 altLang="ko-KR" sz="3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1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fld id="{5FBF0808-1592-430D-9FE9-4992BE79F1C6}" type="datetimeFigureOut">
              <a:rPr lang="en-US" altLang="ko-KR" smtClean="0">
                <a:ea typeface="ＭＳ Ｐゴシック" panose="020B0600070205080204" pitchFamily="34" charset="-128"/>
              </a:rPr>
              <a:pPr defTabSz="457200" fontAlgn="base" latinLnBrk="0">
                <a:spcBef>
                  <a:spcPct val="0"/>
                </a:spcBef>
                <a:spcAft>
                  <a:spcPct val="0"/>
                </a:spcAft>
              </a:pPr>
              <a:t>8/21/2014</a:t>
            </a:fld>
            <a:endParaRPr lang="en-US" altLang="ko-KR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fld id="{0FA0F004-8C43-4C50-B590-58D0F910178C}" type="slidenum">
              <a:rPr lang="en-US" altLang="ko-KR" smtClean="0">
                <a:ea typeface="ＭＳ Ｐゴシック" panose="020B0600070205080204" pitchFamily="34" charset="-128"/>
              </a:rPr>
              <a:pPr defTabSz="45720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5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fld id="{5FBF0808-1592-430D-9FE9-4992BE79F1C6}" type="datetimeFigureOut">
              <a:rPr lang="en-US" altLang="ko-KR" smtClean="0">
                <a:ea typeface="ＭＳ Ｐゴシック" panose="020B0600070205080204" pitchFamily="34" charset="-128"/>
              </a:rPr>
              <a:pPr defTabSz="457200" fontAlgn="base" latinLnBrk="0">
                <a:spcBef>
                  <a:spcPct val="0"/>
                </a:spcBef>
                <a:spcAft>
                  <a:spcPct val="0"/>
                </a:spcAft>
              </a:pPr>
              <a:t>8/21/2014</a:t>
            </a:fld>
            <a:endParaRPr lang="en-US" altLang="ko-KR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fld id="{0FA0F004-8C43-4C50-B590-58D0F910178C}" type="slidenum">
              <a:rPr lang="en-US" altLang="ko-KR" smtClean="0">
                <a:ea typeface="ＭＳ Ｐゴシック" panose="020B0600070205080204" pitchFamily="34" charset="-128"/>
              </a:rPr>
              <a:pPr defTabSz="45720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02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43000"/>
            <a:ext cx="1188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C9157CA3-BE57-4480-BE52-C30BF831F848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-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fld id="{E37B94D3-AF6A-461C-8BD6-115A5EDAE11B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BB2EA6B-6569-46C6-93C2-148E59A4088B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BB2EA6B-6569-46C6-93C2-148E59A4088B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BB2EA6B-6569-46C6-93C2-148E59A4088B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7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Click to edit the outline text format</a:t>
            </a:r>
          </a:p>
          <a:p>
            <a:pPr lvl="1"/>
            <a:r>
              <a:rPr lang="en-GB" altLang="ko-KR" smtClean="0"/>
              <a:t>Second Outline Level</a:t>
            </a:r>
          </a:p>
          <a:p>
            <a:pPr lvl="2"/>
            <a:r>
              <a:rPr lang="en-GB" altLang="ko-KR" smtClean="0"/>
              <a:t>Third Outline Level</a:t>
            </a:r>
          </a:p>
          <a:p>
            <a:pPr lvl="3"/>
            <a:r>
              <a:rPr lang="en-GB" altLang="ko-KR" smtClean="0"/>
              <a:t>Fourth Outline Level</a:t>
            </a:r>
          </a:p>
          <a:p>
            <a:pPr lvl="4"/>
            <a:r>
              <a:rPr lang="en-GB" altLang="ko-KR" smtClean="0"/>
              <a:t>Fifth Outline Level</a:t>
            </a:r>
          </a:p>
          <a:p>
            <a:pPr lvl="4"/>
            <a:r>
              <a:rPr lang="en-GB" altLang="ko-KR" smtClean="0"/>
              <a:t>Sixth Outline Level</a:t>
            </a:r>
          </a:p>
          <a:p>
            <a:pPr lvl="4"/>
            <a:r>
              <a:rPr lang="en-GB" altLang="ko-KR" smtClean="0"/>
              <a:t>Seventh Outline Level</a:t>
            </a:r>
          </a:p>
          <a:p>
            <a:pPr lvl="4"/>
            <a:r>
              <a:rPr lang="en-GB" altLang="ko-KR" smtClean="0"/>
              <a:t>Eighth Outline Level</a:t>
            </a:r>
          </a:p>
          <a:p>
            <a:pPr lvl="4"/>
            <a:r>
              <a:rPr lang="en-GB" altLang="ko-KR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" y="6245226"/>
            <a:ext cx="2844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6"/>
            <a:ext cx="386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5"/>
            <a:ext cx="28426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B75A325-3762-41A5-9CB2-7BDE8580ADDB}" type="slidenum">
              <a:rPr lang="en-US" altLang="ko-KR" sz="3200" smtClean="0">
                <a:latin typeface="Times New Roman" panose="02020603050405020304" pitchFamily="18" charset="0"/>
              </a:rPr>
              <a:pPr defTabSz="457200" fontAlgn="base" latinLnBrk="0">
                <a:spcBef>
                  <a:spcPts val="8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en-US" altLang="ko-KR" sz="3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3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6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>
                <a:solidFill>
                  <a:srgbClr val="000000"/>
                </a:solidFill>
              </a:rPr>
              <a:t>Electroweak symmetry breaking Sep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1FD15A83-F32D-40F9-B0ED-A47BE8CA900E}" type="slidenum">
              <a:rPr lang="en-US" altLang="ko-KR">
                <a:solidFill>
                  <a:srgbClr val="000000"/>
                </a:solidFill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16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8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3704" cy="2387600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I. Brief History of Higgs Mechanism &amp; Standard Model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Broken symmetries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45592" y="1584324"/>
            <a:ext cx="111861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Spontaneous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breaking of gauge symmetry, giving mass to the </a:t>
            </a:r>
            <a:r>
              <a:rPr lang="en-US" altLang="ko-KR" sz="2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plasmon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was known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superconductivity.   </a:t>
            </a:r>
            <a:endParaRPr lang="en-US" altLang="ko-KR" sz="28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err="1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Nambu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(1960) suggested a similar mechanism could give masses to elementary particles.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err="1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Nambu</a:t>
            </a:r>
            <a:r>
              <a:rPr lang="en-US" altLang="ko-KR" sz="2800" dirty="0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 </a:t>
            </a:r>
            <a:r>
              <a:rPr lang="en-US" altLang="ko-KR" sz="2800" dirty="0" err="1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Jona-Lasinio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(1961) proposed a specific model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2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09866"/>
              </p:ext>
            </p:extLst>
          </p:nvPr>
        </p:nvGraphicFramePr>
        <p:xfrm>
          <a:off x="3947160" y="3969260"/>
          <a:ext cx="4075446" cy="63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160" y="3969260"/>
                        <a:ext cx="4075446" cy="635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889500" y="4838700"/>
          <a:ext cx="113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6" imgW="1130300" imgH="393700" progId="Equation.DSMT4">
                  <p:embed/>
                </p:oleObj>
              </mc:Choice>
              <mc:Fallback>
                <p:oleObj name="Equation" r:id="rId6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4838700"/>
                        <a:ext cx="1130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854708" y="4783530"/>
            <a:ext cx="8567927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— </a:t>
            </a:r>
            <a:r>
              <a:rPr lang="en-US" altLang="ko-KR" sz="2400" dirty="0">
                <a:solidFill>
                  <a:srgbClr val="000000"/>
                </a:solidFill>
              </a:rPr>
              <a:t>phase symmetry                      is exact</a:t>
            </a:r>
          </a:p>
          <a:p>
            <a:pPr eaLnBrk="0" fontAlgn="base" latinLnBrk="0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</a:rPr>
              <a:t>— chiral symmetry                       is spontaneously broken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4800600" y="52197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8" imgW="1244600" imgH="406400" progId="Equation.DSMT4">
                  <p:embed/>
                </p:oleObj>
              </mc:Choice>
              <mc:Fallback>
                <p:oleObj name="Equation" r:id="rId8" imgW="1244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197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802664"/>
              </p:ext>
            </p:extLst>
          </p:nvPr>
        </p:nvGraphicFramePr>
        <p:xfrm>
          <a:off x="4418200" y="5900928"/>
          <a:ext cx="3254000" cy="56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0" imgW="2552700" imgH="444500" progId="Equation.DSMT4">
                  <p:embed/>
                </p:oleObj>
              </mc:Choice>
              <mc:Fallback>
                <p:oleObj name="Equation" r:id="rId10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200" y="5900928"/>
                        <a:ext cx="3254000" cy="566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5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69" y="296544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Spontaneous Symmetry Breaking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72650" y="2691736"/>
            <a:ext cx="114466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Often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there is a high-temperature symmetric phase, and a critical temperature below which the symmetry is spontaneously broken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 </a:t>
            </a:r>
            <a:r>
              <a:rPr lang="en-US" altLang="ko-KR" sz="2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crystallization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of a liquid breaks rotational symmetry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 so does Curie-point transition in a </a:t>
            </a:r>
            <a:r>
              <a:rPr lang="en-US" altLang="ko-KR" sz="2600" dirty="0" err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ferromagnet</a:t>
            </a:r>
            <a:endParaRPr lang="en-US" altLang="ko-KR" sz="26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 gauge symmetry is broken in a </a:t>
            </a:r>
            <a:r>
              <a:rPr lang="en-US" altLang="ko-KR" sz="26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superconductor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72650" y="5648367"/>
            <a:ext cx="11304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</a:rPr>
              <a:t>Particle </a:t>
            </a:r>
            <a:r>
              <a:rPr lang="en-US" altLang="ko-KR" sz="2800" dirty="0">
                <a:solidFill>
                  <a:srgbClr val="000000"/>
                </a:solidFill>
              </a:rPr>
              <a:t>physics exhibited many approximate symmetries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0000"/>
                </a:solidFill>
              </a:rPr>
              <a:t>   — it was natural to ask whether they could be spontaneously broken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2650" y="1228809"/>
            <a:ext cx="115530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Spontaneous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breaking of symmetry occurs when the ground state or vacuum state does not share the symmetry of the underlying theory.  </a:t>
            </a:r>
            <a:endParaRPr lang="en-US" altLang="ko-KR" sz="26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 ubiquitous in condensed matter physics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2650" y="4954882"/>
            <a:ext cx="7923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• </a:t>
            </a: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Could this work in particle physics too?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22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9582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Nambu-Goldstone bosons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83871" y="1368964"/>
            <a:ext cx="1170812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But</a:t>
            </a:r>
            <a:r>
              <a:rPr lang="en-US" altLang="ko-KR" sz="2600" dirty="0">
                <a:solidFill>
                  <a:srgbClr val="AC000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there was a big problem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 Spontaneous Symmetry Breaking—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600" b="1" dirty="0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Goldstone </a:t>
            </a:r>
            <a:r>
              <a:rPr lang="en-US" altLang="ko-KR" sz="2600" b="1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theorem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spontaneous </a:t>
            </a:r>
            <a:r>
              <a:rPr lang="en-US" altLang="ko-KR" sz="2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beaking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of a continuous symmetry implies the existence of massless spin-0 </a:t>
            </a:r>
            <a:r>
              <a:rPr lang="en-US" altLang="ko-KR" sz="26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bosons,none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of which had ever been seen.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43406" y="3861954"/>
            <a:ext cx="822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e.g.  </a:t>
            </a:r>
            <a:r>
              <a:rPr lang="en-US" altLang="ko-KR" sz="2600" dirty="0">
                <a:solidFill>
                  <a:srgbClr val="DC0114"/>
                </a:solidFill>
              </a:rPr>
              <a:t>Goldstone model</a:t>
            </a:r>
            <a:endParaRPr lang="en-US" altLang="ko-KR" sz="2600" dirty="0">
              <a:solidFill>
                <a:srgbClr val="000000"/>
              </a:solidFill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25060"/>
              </p:ext>
            </p:extLst>
          </p:nvPr>
        </p:nvGraphicFramePr>
        <p:xfrm>
          <a:off x="7064248" y="3894632"/>
          <a:ext cx="223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2235200" imgH="457200" progId="Equation.DSMT4">
                  <p:embed/>
                </p:oleObj>
              </mc:Choice>
              <mc:Fallback>
                <p:oleObj name="Equation" r:id="rId4" imgW="223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248" y="3894632"/>
                        <a:ext cx="2235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343406" y="448334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—  vacuum breaks symmetry: </a:t>
            </a:r>
          </a:p>
        </p:txBody>
      </p:sp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416"/>
              </p:ext>
            </p:extLst>
          </p:nvPr>
        </p:nvGraphicFramePr>
        <p:xfrm>
          <a:off x="5161788" y="4336067"/>
          <a:ext cx="1778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6" imgW="1778000" imgH="711200" progId="Equation.DSMT4">
                  <p:embed/>
                </p:oleObj>
              </mc:Choice>
              <mc:Fallback>
                <p:oleObj name="Equation" r:id="rId6" imgW="17780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788" y="4336067"/>
                        <a:ext cx="1778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343406" y="5033127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—  choose               </a:t>
            </a:r>
          </a:p>
        </p:txBody>
      </p:sp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55786"/>
              </p:ext>
            </p:extLst>
          </p:nvPr>
        </p:nvGraphicFramePr>
        <p:xfrm>
          <a:off x="2859532" y="5079820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8" imgW="622300" imgH="254000" progId="Equation.DSMT4">
                  <p:embed/>
                </p:oleObj>
              </mc:Choice>
              <mc:Fallback>
                <p:oleObj name="Equation" r:id="rId8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532" y="5079820"/>
                        <a:ext cx="622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576066" y="501948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and set</a:t>
            </a:r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78275"/>
              </p:ext>
            </p:extLst>
          </p:nvPr>
        </p:nvGraphicFramePr>
        <p:xfrm>
          <a:off x="4793488" y="4874680"/>
          <a:ext cx="222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10" imgW="2222500" imgH="711200" progId="Equation.DSMT4">
                  <p:embed/>
                </p:oleObj>
              </mc:Choice>
              <mc:Fallback>
                <p:oleObj name="Equation" r:id="rId10" imgW="2222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488" y="4874680"/>
                        <a:ext cx="2222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38673"/>
              </p:ext>
            </p:extLst>
          </p:nvPr>
        </p:nvGraphicFramePr>
        <p:xfrm>
          <a:off x="4830318" y="3889200"/>
          <a:ext cx="189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12" imgW="1892300" imgH="457200" progId="Equation.DSMT4">
                  <p:embed/>
                </p:oleObj>
              </mc:Choice>
              <mc:Fallback>
                <p:oleObj name="Equation" r:id="rId12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318" y="3889200"/>
                        <a:ext cx="1892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06241"/>
              </p:ext>
            </p:extLst>
          </p:nvPr>
        </p:nvGraphicFramePr>
        <p:xfrm>
          <a:off x="3231388" y="5626727"/>
          <a:ext cx="156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14" imgW="1562100" imgH="457200" progId="Equation.DSMT4">
                  <p:embed/>
                </p:oleObj>
              </mc:Choice>
              <mc:Fallback>
                <p:oleObj name="Equation" r:id="rId14" imgW="1562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388" y="5626727"/>
                        <a:ext cx="156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60755"/>
              </p:ext>
            </p:extLst>
          </p:nvPr>
        </p:nvGraphicFramePr>
        <p:xfrm>
          <a:off x="3697478" y="6238461"/>
          <a:ext cx="212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16" imgW="2120900" imgH="431800" progId="Equation.DSMT4">
                  <p:embed/>
                </p:oleObj>
              </mc:Choice>
              <mc:Fallback>
                <p:oleObj name="Equation" r:id="rId16" imgW="212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478" y="6238461"/>
                        <a:ext cx="2120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164078" y="6273386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So                                  (Goldstone boson)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4877181" y="5626727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cubic and quartic terms</a:t>
            </a:r>
          </a:p>
        </p:txBody>
      </p:sp>
    </p:spTree>
    <p:extLst>
      <p:ext uri="{BB962C8B-B14F-4D97-AF65-F5344CB8AC3E}">
        <p14:creationId xmlns:p14="http://schemas.microsoft.com/office/powerpoint/2010/main" val="37736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9582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Nambu-Goldstone bosons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96824" y="1617774"/>
            <a:ext cx="85191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This was believed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inevitable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 a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relativistic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theory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660519" y="2100359"/>
            <a:ext cx="450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(</a:t>
            </a:r>
            <a:r>
              <a:rPr lang="en-US" altLang="ko-KR" sz="2000" dirty="0">
                <a:solidFill>
                  <a:srgbClr val="DC0114"/>
                </a:solidFill>
              </a:rPr>
              <a:t>Goldstone, Salam &amp; Weinberg</a:t>
            </a:r>
            <a:r>
              <a:rPr lang="en-US" altLang="ko-KR" sz="2000" dirty="0">
                <a:solidFill>
                  <a:srgbClr val="000000"/>
                </a:solidFill>
              </a:rPr>
              <a:t> 1962).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6824" y="2844877"/>
            <a:ext cx="110667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models with explicit symmetry breaking were clearly divergent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giving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infinite results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6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observed massless scalars        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 spontaneous breaking of a continuous symmetry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sp>
        <p:nvSpPr>
          <p:cNvPr id="3" name="오른쪽 화살표 2"/>
          <p:cNvSpPr/>
          <p:nvPr/>
        </p:nvSpPr>
        <p:spPr bwMode="auto">
          <a:xfrm>
            <a:off x="5339588" y="4057811"/>
            <a:ext cx="38608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64518" y="5091643"/>
            <a:ext cx="8186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How is the Goldstone theorem avoided ?</a:t>
            </a:r>
            <a:endParaRPr lang="en-US" altLang="ko-KR" sz="2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2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ko-KR" sz="3200"/>
              <a:t>Higgs mechanism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48958" y="2144016"/>
            <a:ext cx="1142053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argument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fails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 the case of a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gauge theory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e.g. in Coulomb-gauge QED, commutators do not vanish at </a:t>
            </a:r>
            <a:r>
              <a:rPr lang="en-US" altLang="ko-KR" sz="2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spacelike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separation. 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48958" y="5921676"/>
            <a:ext cx="110677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Thus the massless gauge and Goldstone bosons have combined to give a massive gauge boson.</a:t>
            </a:r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34189"/>
              </p:ext>
            </p:extLst>
          </p:nvPr>
        </p:nvGraphicFramePr>
        <p:xfrm>
          <a:off x="7796244" y="4198631"/>
          <a:ext cx="223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4" imgW="2235200" imgH="457200" progId="Equation.DSMT4">
                  <p:embed/>
                </p:oleObj>
              </mc:Choice>
              <mc:Fallback>
                <p:oleObj name="Equation" r:id="rId4" imgW="223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44" y="4198631"/>
                        <a:ext cx="2235200" cy="4572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11020"/>
              </p:ext>
            </p:extLst>
          </p:nvPr>
        </p:nvGraphicFramePr>
        <p:xfrm>
          <a:off x="3505454" y="3593423"/>
          <a:ext cx="3809746" cy="546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6" imgW="3187700" imgH="457200" progId="Equation.DSMT4">
                  <p:embed/>
                </p:oleObj>
              </mc:Choice>
              <mc:Fallback>
                <p:oleObj name="Equation" r:id="rId6" imgW="3187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454" y="3593423"/>
                        <a:ext cx="3809746" cy="54641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48958" y="3055184"/>
            <a:ext cx="71868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Higgs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model (gauged Goldstone model):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96655"/>
              </p:ext>
            </p:extLst>
          </p:nvPr>
        </p:nvGraphicFramePr>
        <p:xfrm>
          <a:off x="2514854" y="4194105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8" imgW="1981200" imgH="406400" progId="Equation.DSMT4">
                  <p:embed/>
                </p:oleObj>
              </mc:Choice>
              <mc:Fallback>
                <p:oleObj name="Equation" r:id="rId8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854" y="4194105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56669"/>
              </p:ext>
            </p:extLst>
          </p:nvPr>
        </p:nvGraphicFramePr>
        <p:xfrm>
          <a:off x="5268627" y="4220626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10" imgW="1981200" imgH="406400" progId="Equation.DSMT4">
                  <p:embed/>
                </p:oleObj>
              </mc:Choice>
              <mc:Fallback>
                <p:oleObj name="Equation" r:id="rId10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627" y="4220626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548958" y="1603078"/>
            <a:ext cx="114205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</a:t>
            </a:r>
            <a:r>
              <a:rPr lang="en-US" altLang="ko-KR" sz="2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1964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en-US" altLang="ko-KR" sz="2600" dirty="0" err="1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Englert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lang="en-US" altLang="ko-KR" sz="2600" dirty="0" err="1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Brout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Higgs</a:t>
            </a:r>
            <a:r>
              <a:rPr lang="en-US" altLang="ko-KR" sz="2600" dirty="0">
                <a:solidFill>
                  <a:srgbClr val="AC000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600" dirty="0" err="1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Guralnik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Hagen &amp; TK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found that</a:t>
            </a:r>
            <a:endParaRPr lang="en-US" altLang="ko-KR" sz="2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0589"/>
              </p:ext>
            </p:extLst>
          </p:nvPr>
        </p:nvGraphicFramePr>
        <p:xfrm>
          <a:off x="3321050" y="4565651"/>
          <a:ext cx="222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12" imgW="2222500" imgH="711200" progId="Equation.DSMT4">
                  <p:embed/>
                </p:oleObj>
              </mc:Choice>
              <mc:Fallback>
                <p:oleObj name="Equation" r:id="rId12" imgW="22225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4565651"/>
                        <a:ext cx="2222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465072" y="4716941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</a:rPr>
              <a:t>again set</a:t>
            </a:r>
          </a:p>
        </p:txBody>
      </p:sp>
      <p:graphicFrame>
        <p:nvGraphicFramePr>
          <p:cNvPr id="389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95504"/>
              </p:ext>
            </p:extLst>
          </p:nvPr>
        </p:nvGraphicFramePr>
        <p:xfrm>
          <a:off x="5800725" y="4562476"/>
          <a:ext cx="2019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14" imgW="2019300" imgH="698500" progId="Equation.DSMT4">
                  <p:embed/>
                </p:oleObj>
              </mc:Choice>
              <mc:Fallback>
                <p:oleObj name="Equation" r:id="rId14" imgW="20193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562476"/>
                        <a:ext cx="2019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989869"/>
              </p:ext>
            </p:extLst>
          </p:nvPr>
        </p:nvGraphicFramePr>
        <p:xfrm>
          <a:off x="2556129" y="5341761"/>
          <a:ext cx="56657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6" imgW="5664200" imgH="457200" progId="Equation.DSMT4">
                  <p:embed/>
                </p:oleObj>
              </mc:Choice>
              <mc:Fallback>
                <p:oleObj name="Equation" r:id="rId16" imgW="566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129" y="5341761"/>
                        <a:ext cx="5665788" cy="457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8221917" y="534531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cubic terms ...</a:t>
            </a:r>
          </a:p>
        </p:txBody>
      </p:sp>
      <p:graphicFrame>
        <p:nvGraphicFramePr>
          <p:cNvPr id="389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95856"/>
              </p:ext>
            </p:extLst>
          </p:nvPr>
        </p:nvGraphicFramePr>
        <p:xfrm>
          <a:off x="8077200" y="4724401"/>
          <a:ext cx="198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18" imgW="1981200" imgH="406400" progId="Equation.DSMT4">
                  <p:embed/>
                </p:oleObj>
              </mc:Choice>
              <mc:Fallback>
                <p:oleObj name="Equation" r:id="rId18" imgW="198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24401"/>
                        <a:ext cx="198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5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8" grpId="0"/>
      <p:bldP spid="38933" grpId="0"/>
      <p:bldP spid="389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Electroweak (Standard) </a:t>
            </a:r>
            <a:r>
              <a:rPr lang="en-US" altLang="ko-KR" sz="3200" dirty="0" err="1">
                <a:solidFill>
                  <a:srgbClr val="000000"/>
                </a:solidFill>
                <a:latin typeface="Arial"/>
                <a:ea typeface="ＭＳ Ｐゴシック"/>
              </a:rPr>
              <a:t>M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odel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2016" y="2790444"/>
            <a:ext cx="9220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—</a:t>
            </a: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 gauge fields: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— Higgs fields:  complex doublet, four real fields 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— three give masses to             , fourth is physical Higgs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— leptons form left-handed doublet</a:t>
            </a: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— and a right-handed singlet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1660525"/>
            <a:ext cx="11658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• </a:t>
            </a:r>
            <a:r>
              <a:rPr lang="en-US" altLang="ko-KR" sz="25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electroweak model of Weinberg and Salam was basically Glashow’s SU(2) x U(1) model together with a doublet of Higgs </a:t>
            </a:r>
            <a:r>
              <a:rPr lang="en-US" altLang="ko-KR" sz="25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fields interacting </a:t>
            </a:r>
            <a:r>
              <a:rPr lang="en-US" altLang="ko-KR" sz="25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with leptons.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51508"/>
              </p:ext>
            </p:extLst>
          </p:nvPr>
        </p:nvGraphicFramePr>
        <p:xfrm>
          <a:off x="4367784" y="2971165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041400" imgH="393700" progId="Equation.DSMT4">
                  <p:embed/>
                </p:oleObj>
              </mc:Choice>
              <mc:Fallback>
                <p:oleObj name="Equation" r:id="rId3" imgW="1041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784" y="2971165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11878"/>
              </p:ext>
            </p:extLst>
          </p:nvPr>
        </p:nvGraphicFramePr>
        <p:xfrm>
          <a:off x="6235700" y="4042408"/>
          <a:ext cx="78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787400" imgH="368300" progId="Equation.DSMT4">
                  <p:embed/>
                </p:oleObj>
              </mc:Choice>
              <mc:Fallback>
                <p:oleObj name="Equation" r:id="rId5" imgW="78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042408"/>
                        <a:ext cx="787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48426"/>
              </p:ext>
            </p:extLst>
          </p:nvPr>
        </p:nvGraphicFramePr>
        <p:xfrm>
          <a:off x="7069328" y="4520819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7" imgW="622300" imgH="431800" progId="Equation.DSMT4">
                  <p:embed/>
                </p:oleObj>
              </mc:Choice>
              <mc:Fallback>
                <p:oleObj name="Equation" r:id="rId7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328" y="4520819"/>
                        <a:ext cx="622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54618"/>
              </p:ext>
            </p:extLst>
          </p:nvPr>
        </p:nvGraphicFramePr>
        <p:xfrm>
          <a:off x="7221728" y="5086792"/>
          <a:ext cx="31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9" imgW="317500" imgH="431800" progId="Equation.DSMT4">
                  <p:embed/>
                </p:oleObj>
              </mc:Choice>
              <mc:Fallback>
                <p:oleObj name="Equation" r:id="rId9" imgW="317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728" y="5086792"/>
                        <a:ext cx="31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57265"/>
            <a:ext cx="582168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 &amp; WW scattering</a:t>
            </a:r>
          </a:p>
        </p:txBody>
      </p:sp>
      <p:pic>
        <p:nvPicPr>
          <p:cNvPr id="56323" name="Picture 3" descr="wwwwfe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84582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773936" y="3886201"/>
            <a:ext cx="78859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" charset="-128"/>
              </a:defRPr>
            </a:lvl9pPr>
          </a:lstStyle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dirty="0" smtClean="0">
                <a:solidFill>
                  <a:srgbClr val="000000"/>
                </a:solidFill>
              </a:rPr>
              <a:t>Without </a:t>
            </a:r>
            <a:r>
              <a:rPr lang="en-US" altLang="ko-KR" dirty="0">
                <a:solidFill>
                  <a:srgbClr val="000000"/>
                </a:solidFill>
              </a:rPr>
              <a:t>the </a:t>
            </a:r>
            <a:r>
              <a:rPr lang="en-US" altLang="ko-KR" dirty="0" err="1">
                <a:solidFill>
                  <a:srgbClr val="000000"/>
                </a:solidFill>
              </a:rPr>
              <a:t>higgs</a:t>
            </a:r>
            <a:r>
              <a:rPr lang="en-US" altLang="ko-KR" dirty="0">
                <a:solidFill>
                  <a:srgbClr val="000000"/>
                </a:solidFill>
              </a:rPr>
              <a:t>, we get M </a:t>
            </a:r>
            <a:r>
              <a:rPr lang="en-US" altLang="ko-KR" dirty="0">
                <a:solidFill>
                  <a:srgbClr val="000000"/>
                </a:solidFill>
                <a:sym typeface="Symbol" panose="05050102010706020507" pitchFamily="18" charset="2"/>
              </a:rPr>
              <a:t> s / m</a:t>
            </a:r>
            <a:r>
              <a:rPr lang="en-US" altLang="ko-KR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W</a:t>
            </a:r>
            <a:r>
              <a:rPr lang="en-US" altLang="ko-KR" baseline="30000" dirty="0">
                <a:solidFill>
                  <a:srgbClr val="000000"/>
                </a:solidFill>
                <a:sym typeface="Symbol" panose="05050102010706020507" pitchFamily="18" charset="2"/>
              </a:rPr>
              <a:t>2 </a:t>
            </a:r>
            <a:r>
              <a:rPr lang="en-US" altLang="ko-KR" dirty="0">
                <a:solidFill>
                  <a:srgbClr val="000000"/>
                </a:solidFill>
                <a:sym typeface="Symbol" panose="05050102010706020507" pitchFamily="18" charset="2"/>
              </a:rPr>
              <a:t>for </a:t>
            </a:r>
            <a:r>
              <a:rPr lang="en-US" altLang="ko-KR" dirty="0" smtClean="0">
                <a:solidFill>
                  <a:srgbClr val="000000"/>
                </a:solidFill>
                <a:sym typeface="Symbol" panose="05050102010706020507" pitchFamily="18" charset="2"/>
              </a:rPr>
              <a:t>large s, and      </a:t>
            </a:r>
            <a:r>
              <a:rPr lang="en-US" altLang="ko-KR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en-US" altLang="ko-KR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nitarity</a:t>
            </a:r>
            <a:r>
              <a:rPr lang="en-US" altLang="ko-KR" dirty="0" smtClean="0">
                <a:solidFill>
                  <a:srgbClr val="000000"/>
                </a:solidFill>
                <a:sym typeface="Symbol" panose="05050102010706020507" pitchFamily="18" charset="2"/>
              </a:rPr>
              <a:t> of scattering amplitude is violated!</a:t>
            </a:r>
          </a:p>
        </p:txBody>
      </p:sp>
    </p:spTree>
    <p:extLst>
      <p:ext uri="{BB962C8B-B14F-4D97-AF65-F5344CB8AC3E}">
        <p14:creationId xmlns:p14="http://schemas.microsoft.com/office/powerpoint/2010/main" val="1783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 latinLnBrk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ko-KR" sz="4400"/>
              <a:t>Summary of the Standard Model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76400" y="1630998"/>
            <a:ext cx="8686800" cy="495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</a:rPr>
              <a:t>Particles and SU(3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×</a:t>
            </a:r>
            <a:r>
              <a:rPr lang="en-US" altLang="ko-KR" sz="2400" dirty="0">
                <a:solidFill>
                  <a:schemeClr val="tx1"/>
                </a:solidFill>
              </a:rPr>
              <a:t> SU(2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cs typeface="Times New Roman" panose="02020603050405020304" pitchFamily="18" charset="0"/>
              </a:rPr>
              <a:t>×</a:t>
            </a:r>
            <a:r>
              <a:rPr lang="en-US" altLang="ko-KR" sz="2400" dirty="0">
                <a:solidFill>
                  <a:schemeClr val="tx1"/>
                </a:solidFill>
              </a:rPr>
              <a:t> U(1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) quantum numbers:</a:t>
            </a: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altLang="ko-K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ko-KR" sz="2400" dirty="0" err="1">
                <a:solidFill>
                  <a:schemeClr val="tx1"/>
                </a:solidFill>
                <a:cs typeface="Arial" panose="020B0604020202020204" pitchFamily="34" charset="0"/>
              </a:rPr>
              <a:t>Lagrangian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:			</a:t>
            </a:r>
            <a:r>
              <a:rPr lang="en-US" altLang="ko-KR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gauge 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interactions</a:t>
            </a: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						matter fermions</a:t>
            </a: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	 					Yukawa interactions </a:t>
            </a:r>
          </a:p>
          <a:p>
            <a:pPr defTabSz="457200" fontAlgn="base" latinLnBrk="0"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	 					Higgs potential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143919"/>
            <a:ext cx="5962650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51460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62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2. Higgs </a:t>
            </a:r>
            <a:r>
              <a:rPr lang="en-US" altLang="ko-KR" dirty="0" smtClean="0"/>
              <a:t>Boson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3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335280"/>
            <a:ext cx="7772400" cy="762000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altLang="ko-KR" sz="3200"/>
              <a:t>The Higgs boson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1584" y="1349247"/>
            <a:ext cx="1146047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But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after 1983 it started to assume a key importance as the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only missing piece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of the standard-model jigsaw.  </a:t>
            </a:r>
            <a:endParaRPr lang="en-US" altLang="ko-KR" sz="26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standard model worked so well that the boson (or something else doing the same job) more or less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had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to be present.</a:t>
            </a:r>
            <a:endParaRPr lang="en-US" altLang="ko-KR" sz="2600" b="1" i="1" dirty="0">
              <a:solidFill>
                <a:srgbClr val="AC000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45592" y="3170874"/>
            <a:ext cx="64129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000" dirty="0" smtClean="0">
                <a:solidFill>
                  <a:srgbClr val="000000"/>
                </a:solidFill>
              </a:rPr>
              <a:t>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Finding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Higgs was one of the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main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objectives of the LHC.</a:t>
            </a:r>
            <a:endParaRPr lang="en-US" altLang="ko-KR" sz="2600" dirty="0">
              <a:solidFill>
                <a:srgbClr val="DC01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4285" name="Picture 13" descr="LHC_tunnel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76" y="3441764"/>
            <a:ext cx="374650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8520" y="589280"/>
            <a:ext cx="10515600" cy="94488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Implications of Finding a Higgs Boson</a:t>
            </a:r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6080" y="1609408"/>
            <a:ext cx="1165352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help us to understand the big universal question,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200" dirty="0">
                <a:solidFill>
                  <a:srgbClr val="000000"/>
                </a:solidFill>
              </a:rPr>
              <a:t> </a:t>
            </a:r>
            <a:r>
              <a:rPr lang="en-US" altLang="ko-KR" sz="3200" dirty="0" smtClean="0">
                <a:solidFill>
                  <a:srgbClr val="000000"/>
                </a:solidFill>
              </a:rPr>
              <a:t>  what are we made out of ?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allows us to understand how the particles acquire mass.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We found the missing piece in the standard model.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helps us to explain how two of the fundamental forces of the universe, the electromagnetic force and the weak force can be unified.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opens the door </a:t>
            </a:r>
            <a:r>
              <a:rPr lang="en-US" altLang="ko-KR" sz="3200" dirty="0" err="1" smtClean="0">
                <a:solidFill>
                  <a:srgbClr val="000000"/>
                </a:solidFill>
              </a:rPr>
              <a:t>ro</a:t>
            </a:r>
            <a:r>
              <a:rPr lang="en-US" altLang="ko-KR" sz="3200" dirty="0" smtClean="0">
                <a:solidFill>
                  <a:srgbClr val="000000"/>
                </a:solidFill>
              </a:rPr>
              <a:t> new calculations that weren’t previously possible, including one that suggests the universe is in for a cataclysm billions of years from now.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400" dirty="0" smtClean="0">
              <a:solidFill>
                <a:srgbClr val="000000"/>
              </a:solidFill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altLang="ko-KR" sz="3200" dirty="0"/>
              <a:t>Discovery of the Higgs boson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57200" y="1524001"/>
            <a:ext cx="113934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/>
              <a:t>• </a:t>
            </a:r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Two great collaborations,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Atlas</a:t>
            </a:r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and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CMS</a:t>
            </a:r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have over a 20-year period designed built and operated </a:t>
            </a:r>
            <a:r>
              <a:rPr lang="en-US" altLang="ko-KR" sz="2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marvellous</a:t>
            </a:r>
            <a:r>
              <a:rPr lang="en-US" altLang="ko-KR" sz="2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detectors.</a:t>
            </a:r>
          </a:p>
        </p:txBody>
      </p:sp>
      <p:pic>
        <p:nvPicPr>
          <p:cNvPr id="82952" name="Picture 8" descr="CMS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3" y="2507399"/>
            <a:ext cx="4151313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420112" y="5350612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000"/>
              <a:t>CMS under construction</a:t>
            </a:r>
            <a:endParaRPr lang="en-US" altLang="ko-KR" sz="2000">
              <a:solidFill>
                <a:srgbClr val="DC0114"/>
              </a:solidFill>
            </a:endParaRPr>
          </a:p>
        </p:txBody>
      </p:sp>
      <p:pic>
        <p:nvPicPr>
          <p:cNvPr id="82954" name="Picture 10" descr="HiggsE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0" y="2578837"/>
            <a:ext cx="408781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915912" y="5350612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000"/>
              <a:t>Possible Higgs event</a:t>
            </a:r>
            <a:endParaRPr lang="en-US" altLang="ko-KR" sz="2000">
              <a:solidFill>
                <a:srgbClr val="DC0114"/>
              </a:solidFill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962912" y="5920524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2000"/>
              <a:t>• Result: </a:t>
            </a:r>
            <a:r>
              <a:rPr lang="en-US" altLang="ko-KR" sz="2000">
                <a:solidFill>
                  <a:srgbClr val="DC0114"/>
                </a:solidFill>
              </a:rPr>
              <a:t>almost certain discovery of the Higgs</a:t>
            </a:r>
            <a:r>
              <a:rPr lang="en-US" altLang="ko-KR" sz="2000"/>
              <a:t> (of some kind)</a:t>
            </a:r>
          </a:p>
        </p:txBody>
      </p:sp>
    </p:spTree>
    <p:extLst>
      <p:ext uri="{BB962C8B-B14F-4D97-AF65-F5344CB8AC3E}">
        <p14:creationId xmlns:p14="http://schemas.microsoft.com/office/powerpoint/2010/main" val="27482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625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6057900"/>
              </a:xfrm>
            </p:spPr>
            <p:txBody>
              <a:bodyPr/>
              <a:lstStyle/>
              <a:p>
                <a: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Did the LHC experiments see the Higgs particle?</a:t>
                </a:r>
                <a:b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Two experiments, Atlas and CMS, </a:t>
                </a:r>
                <a: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en-US" altLang="ko-KR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reported  5</a:t>
                </a:r>
                <a14:m>
                  <m:oMath xmlns:m="http://schemas.openxmlformats.org/officeDocument/2006/math">
                    <m:r>
                      <a:rPr lang="ko-KR" altLang="en-US" sz="3200" i="1" smtClean="0"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𝜎</m:t>
                    </m:r>
                  </m:oMath>
                </a14:m>
                <a:r>
                  <a:rPr lang="en-US" altLang="ja-JP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ja-JP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results.</a:t>
                </a:r>
                <a:endParaRPr lang="en-US" altLang="ko-KR" sz="3200" dirty="0" smtClean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9625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60579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9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1" y="1700213"/>
            <a:ext cx="5148263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464978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44725" y="115888"/>
            <a:ext cx="7812088" cy="100965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0" fontAlgn="base" latinLnBrk="0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ko-KR" sz="3600" b="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Has the Higgs been Discovered?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854325" y="2708275"/>
            <a:ext cx="1225550" cy="7191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7967664" y="2997200"/>
            <a:ext cx="720725" cy="719138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latinLnBrk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3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00389" y="1177926"/>
            <a:ext cx="6877245" cy="5254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57200" fontAlgn="base" latinLnBrk="0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ko-KR" sz="2800" b="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Interesting hints around </a:t>
            </a:r>
            <a:r>
              <a:rPr lang="en-US" altLang="ko-KR" sz="2800" b="0" dirty="0" err="1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</a:t>
            </a:r>
            <a:r>
              <a:rPr lang="en-US" altLang="ko-KR" sz="2800" b="0" baseline="-25000" dirty="0" err="1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lang="en-US" altLang="ko-KR" sz="2800" b="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125 </a:t>
            </a:r>
            <a:r>
              <a:rPr lang="en-US" altLang="ko-KR" sz="2800" b="0" dirty="0" err="1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GeV</a:t>
            </a:r>
            <a:r>
              <a:rPr lang="en-US" altLang="ko-KR" sz="2800" b="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21293" y="5857876"/>
            <a:ext cx="2667952" cy="1046057"/>
          </a:xfrm>
          <a:prstGeom prst="rect">
            <a:avLst/>
          </a:prstGeom>
          <a:solidFill>
            <a:srgbClr val="130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 latinLnBrk="0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ko-KR" sz="2800">
                <a:solidFill>
                  <a:srgbClr val="FFFF00"/>
                </a:solidFill>
              </a:rPr>
              <a:t>CMS sees broad</a:t>
            </a:r>
          </a:p>
          <a:p>
            <a:pPr algn="ctr" defTabSz="457200" fontAlgn="base" latinLnBrk="0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ko-KR" sz="2800">
                <a:solidFill>
                  <a:srgbClr val="FFFF00"/>
                </a:solidFill>
              </a:rPr>
              <a:t>enhancement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231760" y="5229226"/>
            <a:ext cx="2530671" cy="1046057"/>
          </a:xfrm>
          <a:prstGeom prst="rect">
            <a:avLst/>
          </a:prstGeom>
          <a:solidFill>
            <a:srgbClr val="1300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defTabSz="457200" fontAlgn="base" latinLnBrk="0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ko-KR" sz="2800">
                <a:solidFill>
                  <a:srgbClr val="FFFF00"/>
                </a:solidFill>
              </a:rPr>
              <a:t>ATLAS prefers</a:t>
            </a:r>
          </a:p>
          <a:p>
            <a:pPr algn="ctr" defTabSz="457200" fontAlgn="base" latinLnBrk="0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en-US" altLang="ko-KR" sz="2800">
                <a:solidFill>
                  <a:srgbClr val="FFFF00"/>
                </a:solidFill>
              </a:rPr>
              <a:t>125 GeV</a:t>
            </a:r>
          </a:p>
        </p:txBody>
      </p:sp>
    </p:spTree>
    <p:extLst>
      <p:ext uri="{BB962C8B-B14F-4D97-AF65-F5344CB8AC3E}">
        <p14:creationId xmlns:p14="http://schemas.microsoft.com/office/powerpoint/2010/main" val="234053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57900"/>
          </a:xfrm>
        </p:spPr>
        <p:txBody>
          <a:bodyPr/>
          <a:lstStyle/>
          <a:p>
            <a:endParaRPr lang="ko-KR" altLang="ko-KR" sz="28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1105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46064"/>
            <a:ext cx="6997700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Is it </a:t>
            </a:r>
            <a:r>
              <a:rPr lang="en-US" altLang="ko-KR" sz="320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really</a:t>
            </a:r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the Higgs?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53568" y="1682751"/>
            <a:ext cx="115427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evidence for a particle at around 125 </a:t>
            </a:r>
            <a:r>
              <a:rPr lang="en-US" altLang="ko-KR" sz="2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GeV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is now very strong, but is it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 </a:t>
            </a:r>
            <a:r>
              <a:rPr lang="en-US" altLang="ko-KR" sz="2600" dirty="0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standard-model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Higgs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53568" y="4889699"/>
            <a:ext cx="1137818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 think it is almost surely some sort of Higgs, but there are other possibilities beyond the standard-model Higgs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</a:rPr>
              <a:t>   </a:t>
            </a:r>
            <a:endParaRPr lang="en-US" altLang="ko-KR" sz="2400" b="1" i="1" dirty="0">
              <a:solidFill>
                <a:srgbClr val="AC000E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35864" y="2662800"/>
            <a:ext cx="1146048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There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 still a lot of work to do in the next few months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 we know it is a boson of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even spin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but is it definitely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0, not 2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 we know it decays into the expected channels, but are the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</a:t>
            </a:r>
            <a:r>
              <a:rPr lang="en-US" altLang="ko-KR" sz="26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branching ratios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those predicted by the standard model?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 there are some hints of possible discrepancies</a:t>
            </a:r>
          </a:p>
        </p:txBody>
      </p:sp>
    </p:spTree>
    <p:extLst>
      <p:ext uri="{BB962C8B-B14F-4D97-AF65-F5344CB8AC3E}">
        <p14:creationId xmlns:p14="http://schemas.microsoft.com/office/powerpoint/2010/main" val="216912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34976"/>
            <a:ext cx="7772400" cy="762000"/>
          </a:xfrm>
          <a:solidFill>
            <a:srgbClr val="FFFF00"/>
          </a:solidFill>
          <a:ln/>
        </p:spPr>
        <p:txBody>
          <a:bodyPr/>
          <a:lstStyle/>
          <a:p>
            <a:r>
              <a:rPr lang="en-US" altLang="ko-KR"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Is this the end of particle physics?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79476" y="1409741"/>
            <a:ext cx="118917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Definitely </a:t>
            </a:r>
            <a:r>
              <a:rPr lang="en-US" altLang="ko-KR" sz="26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There are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many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outstanding questions still to be answered.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79476" y="4342637"/>
            <a:ext cx="1144219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There are suggestions that all three interactions become truly unified at an energy scale of about 10</a:t>
            </a:r>
            <a:r>
              <a:rPr lang="en-US" altLang="ko-KR" sz="260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6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GeV</a:t>
            </a:r>
            <a:endParaRPr lang="en-US" altLang="ko-KR" sz="26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 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of the reasons for </a:t>
            </a:r>
            <a:r>
              <a:rPr lang="en-US" altLang="ko-KR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favouring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supersymmetry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is that this </a:t>
            </a:r>
            <a:r>
              <a:rPr lang="en-US" altLang="ko-KR" sz="24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grand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unification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idea works much better in a </a:t>
            </a:r>
            <a:r>
              <a:rPr lang="en-US" altLang="ko-KR" sz="2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supersymmetric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extension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of the standard model.</a:t>
            </a:r>
            <a:endParaRPr lang="en-US" altLang="ko-KR" sz="2400" b="1" i="1" dirty="0">
              <a:solidFill>
                <a:srgbClr val="AC000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79476" y="2114949"/>
            <a:ext cx="11067288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standard model is wonderfully successful, but it is a </a:t>
            </a:r>
            <a:r>
              <a:rPr lang="en-US" altLang="ko-KR" sz="2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</a:rPr>
              <a:t>   — 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has something like 20 </a:t>
            </a:r>
            <a:r>
              <a:rPr lang="en-US" altLang="ko-KR" sz="24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arbitrary parameters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whose values we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cannot predict, e.g. ratios of particle masses, or why 3 generations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— it is not a </a:t>
            </a:r>
            <a:r>
              <a:rPr lang="en-US" altLang="ko-KR" sz="2400" i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unified</a:t>
            </a: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model, being based on the symmetry group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SU(3) x SU(2) x U(1), with three independent coupling strengths</a:t>
            </a:r>
          </a:p>
        </p:txBody>
      </p:sp>
    </p:spTree>
    <p:extLst>
      <p:ext uri="{BB962C8B-B14F-4D97-AF65-F5344CB8AC3E}">
        <p14:creationId xmlns:p14="http://schemas.microsoft.com/office/powerpoint/2010/main" val="23768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6240" y="1690688"/>
            <a:ext cx="1165352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It’s a crossroads in science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allows physicists to try to go where no scientist has gone before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could lead to unexpected everyday applications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helps answer basic questions about how the universe evolved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 could change how physics is taught in high school</a:t>
            </a:r>
          </a:p>
          <a:p>
            <a:pPr marL="34290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solidFill>
                  <a:srgbClr val="000000"/>
                </a:solidFill>
              </a:rPr>
              <a:t>It’s proof that long, hard work can pay off.</a:t>
            </a:r>
            <a:endParaRPr lang="en-US" altLang="ko-KR" sz="3200" dirty="0">
              <a:solidFill>
                <a:srgbClr val="000000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58520" y="589280"/>
            <a:ext cx="10515600" cy="94488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Implications of Finding a Higgs Boson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5464" y="257048"/>
            <a:ext cx="103632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Why do we need Higgs boson 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9240" y="1830832"/>
            <a:ext cx="11700256" cy="4683760"/>
          </a:xfrm>
        </p:spPr>
        <p:txBody>
          <a:bodyPr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Quantum electrodynamics works fine without a Higgs boson but the ’weak interactions’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 not.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Fermi developed a theory of weak interaction to describe radioactive decay with a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dimensionful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coupling G</a:t>
            </a:r>
            <a:r>
              <a:rPr lang="en-US" altLang="ko-KR" b="1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</a:p>
          <a:p>
            <a:endParaRPr lang="en-US" altLang="ko-KR" b="1" baseline="-25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baseline="-25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b="1" baseline="-25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Fermi theory is non-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renormalizable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and thus not fundamental.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227" y="4075812"/>
            <a:ext cx="5479677" cy="12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5464" y="257048"/>
            <a:ext cx="103632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Why do we need Higgs boson 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968" y="1748536"/>
            <a:ext cx="11435080" cy="4683760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 very important step toward weak interaction was the discovery that </a:t>
            </a:r>
            <a:r>
              <a:rPr lang="en-US" altLang="ko-KR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weak four-fermion interactions involved V and A rather than S, T or P.</a:t>
            </a: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V–A theory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proposed by 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Marshak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lang="en-US" altLang="ko-KR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Sudarshan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(1957) and by Feynman &amp; Gell-Mann (1958)   </a:t>
            </a:r>
          </a:p>
          <a:p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This meant that the weak interactions could be seen as due to the exchange of </a:t>
            </a:r>
            <a:r>
              <a:rPr lang="en-US" altLang="ko-KR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spin-1 </a:t>
            </a:r>
            <a:r>
              <a:rPr lang="en-US" altLang="ko-KR" i="1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</a:t>
            </a:r>
            <a:r>
              <a:rPr lang="en-US" altLang="ko-KR" baseline="300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±</a:t>
            </a:r>
            <a:r>
              <a:rPr lang="en-US" altLang="ko-KR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bosons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This made them seem very similar to electromagnetic interactions mediated by photons.  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31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71476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Similarity and Dissimilarity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28100" y="1673491"/>
            <a:ext cx="4395106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Electromagnetic  interaction </a:t>
            </a:r>
            <a:endParaRPr lang="en-US" altLang="ko-KR" sz="26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592288" y="1642944"/>
            <a:ext cx="3321811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600" dirty="0" smtClean="0">
                <a:solidFill>
                  <a:srgbClr val="DC0114"/>
                </a:solidFill>
              </a:rPr>
              <a:t>Weak    interaction</a:t>
            </a:r>
            <a:endParaRPr lang="en-US" altLang="ko-KR" sz="2600" dirty="0">
              <a:solidFill>
                <a:srgbClr val="DC0114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381374" y="2409650"/>
            <a:ext cx="215074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exchange of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spin-1 </a:t>
            </a:r>
            <a:r>
              <a:rPr lang="en-US" altLang="ko-KR" sz="2000" dirty="0">
                <a:solidFill>
                  <a:srgbClr val="000000"/>
                </a:solidFill>
                <a:latin typeface="Symbol" panose="05050102010706020507" pitchFamily="18" charset="2"/>
              </a:rPr>
              <a:t>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922009" y="2466975"/>
            <a:ext cx="238029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exchange of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spin-1 </a:t>
            </a:r>
            <a:r>
              <a:rPr lang="en-US" altLang="ko-KR" sz="2000" i="1" dirty="0">
                <a:solidFill>
                  <a:srgbClr val="000000"/>
                </a:solidFill>
              </a:rPr>
              <a:t>W</a:t>
            </a:r>
            <a:r>
              <a:rPr lang="en-US" altLang="ko-KR" sz="2000" baseline="30000" dirty="0" smtClean="0">
                <a:solidFill>
                  <a:srgbClr val="000000"/>
                </a:solidFill>
              </a:rPr>
              <a:t>± 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851275" y="3667126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</a:rPr>
              <a:t>long range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349113" y="3622101"/>
            <a:ext cx="1468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short range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          large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494089" y="4752976"/>
            <a:ext cx="210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>
                <a:solidFill>
                  <a:srgbClr val="000000"/>
                </a:solidFill>
              </a:rPr>
              <a:t>parity conserving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349113" y="4715182"/>
            <a:ext cx="1808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parity violating</a:t>
            </a:r>
          </a:p>
        </p:txBody>
      </p:sp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3937000" y="4000500"/>
          <a:ext cx="109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1092200" imgH="419100" progId="Equation.DSMT4">
                  <p:embed/>
                </p:oleObj>
              </mc:Choice>
              <mc:Fallback>
                <p:oleObj name="Equation" r:id="rId4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000500"/>
                        <a:ext cx="1092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79067"/>
              </p:ext>
            </p:extLst>
          </p:nvPr>
        </p:nvGraphicFramePr>
        <p:xfrm>
          <a:off x="7325519" y="3962458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736600" imgH="381000" progId="Equation.DSMT4">
                  <p:embed/>
                </p:oleObj>
              </mc:Choice>
              <mc:Fallback>
                <p:oleObj name="Equation" r:id="rId6" imgW="736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519" y="3962458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661790" y="3248026"/>
            <a:ext cx="793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DC0114"/>
                </a:solidFill>
              </a:rPr>
              <a:t>But</a:t>
            </a:r>
            <a:r>
              <a:rPr lang="en-US" altLang="ko-KR" sz="2000" dirty="0">
                <a:solidFill>
                  <a:srgbClr val="DC0114"/>
                </a:solidFill>
              </a:rPr>
              <a:t> 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129268" y="5689866"/>
            <a:ext cx="10163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70C0"/>
                </a:solidFill>
              </a:rPr>
              <a:t>So: Can there be a </a:t>
            </a:r>
            <a:r>
              <a:rPr lang="en-US" altLang="ko-KR" sz="2800" b="1" i="1" dirty="0">
                <a:solidFill>
                  <a:srgbClr val="0070C0"/>
                </a:solidFill>
              </a:rPr>
              <a:t>symmetry</a:t>
            </a:r>
            <a:r>
              <a:rPr lang="en-US" altLang="ko-KR" sz="2800" dirty="0">
                <a:solidFill>
                  <a:srgbClr val="0070C0"/>
                </a:solidFill>
              </a:rPr>
              <a:t> relating </a:t>
            </a:r>
            <a:r>
              <a:rPr lang="en-US" altLang="ko-KR" sz="2800" dirty="0">
                <a:solidFill>
                  <a:srgbClr val="000000"/>
                </a:solidFill>
                <a:latin typeface="Symbol" panose="05050102010706020507" pitchFamily="18" charset="2"/>
              </a:rPr>
              <a:t></a:t>
            </a:r>
            <a:r>
              <a:rPr lang="en-US" altLang="ko-KR" sz="2800" dirty="0">
                <a:solidFill>
                  <a:srgbClr val="AC000E"/>
                </a:solidFill>
              </a:rPr>
              <a:t> </a:t>
            </a:r>
            <a:r>
              <a:rPr lang="en-US" altLang="ko-KR" sz="2800" dirty="0">
                <a:solidFill>
                  <a:srgbClr val="0070C0"/>
                </a:solidFill>
              </a:rPr>
              <a:t>and</a:t>
            </a:r>
            <a:r>
              <a:rPr lang="en-US" altLang="ko-KR" sz="2800" dirty="0">
                <a:solidFill>
                  <a:srgbClr val="AC000E"/>
                </a:solidFill>
              </a:rPr>
              <a:t> </a:t>
            </a:r>
            <a:r>
              <a:rPr lang="en-US" altLang="ko-KR" sz="2800" i="1" dirty="0">
                <a:solidFill>
                  <a:srgbClr val="000000"/>
                </a:solidFill>
              </a:rPr>
              <a:t>W</a:t>
            </a:r>
            <a:r>
              <a:rPr lang="en-US" altLang="ko-KR" sz="2800" baseline="30000" dirty="0">
                <a:solidFill>
                  <a:srgbClr val="000000"/>
                </a:solidFill>
              </a:rPr>
              <a:t>±</a:t>
            </a:r>
            <a:r>
              <a:rPr lang="en-US" altLang="ko-KR" sz="2800" dirty="0">
                <a:solidFill>
                  <a:srgbClr val="0070C0"/>
                </a:solidFill>
              </a:rPr>
              <a:t>?</a:t>
            </a:r>
            <a:r>
              <a:rPr lang="en-US" altLang="ko-KR" sz="2800" dirty="0">
                <a:solidFill>
                  <a:srgbClr val="DC0114"/>
                </a:solidFill>
              </a:rPr>
              <a:t> </a:t>
            </a:r>
            <a:endParaRPr lang="en-US" altLang="ko-KR" sz="2800" dirty="0">
              <a:solidFill>
                <a:srgbClr val="AC000E"/>
              </a:solidFill>
            </a:endParaRPr>
          </a:p>
        </p:txBody>
      </p:sp>
      <p:pic>
        <p:nvPicPr>
          <p:cNvPr id="29720" name="Picture 24" descr="em-scat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02" y="2458517"/>
            <a:ext cx="1947672" cy="24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weak-dec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2416878"/>
            <a:ext cx="1839976" cy="22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/>
      <p:bldP spid="29713" grpId="0"/>
      <p:bldP spid="29716" grpId="0"/>
      <p:bldP spid="297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4394" y="362712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Early Unified Models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58988" y="3946526"/>
            <a:ext cx="7923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rgbClr val="000000"/>
                </a:solidFill>
              </a:rPr>
              <a:t>•</a:t>
            </a:r>
            <a:endParaRPr lang="en-US" altLang="ko-KR" sz="2000" dirty="0">
              <a:solidFill>
                <a:srgbClr val="000000"/>
              </a:solidFill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09582" y="1252214"/>
            <a:ext cx="11817826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first suggestion of a gauge theory of weak interactions mediated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by </a:t>
            </a:r>
            <a:r>
              <a:rPr lang="en-US" altLang="ko-KR" sz="2800" i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</a:t>
            </a:r>
            <a:r>
              <a:rPr lang="en-US" altLang="ko-KR" sz="280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and </a:t>
            </a:r>
            <a:r>
              <a:rPr lang="en-US" altLang="ko-KR" sz="2800" i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</a:t>
            </a:r>
            <a:r>
              <a:rPr lang="en-US" altLang="ko-KR" sz="280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was by </a:t>
            </a: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Schwinger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(1956), who suggested there might be an underlying unified theory, incorporating also the photon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800" dirty="0" smtClean="0">
              <a:solidFill>
                <a:srgbClr val="DC01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Glashow</a:t>
            </a:r>
            <a:r>
              <a:rPr lang="en-US" altLang="ko-KR" sz="2800" dirty="0" smtClean="0">
                <a:solidFill>
                  <a:srgbClr val="AC000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(1961) proposed a model with symmetry group SU(2) x U(1) and a fourth gauge boson </a:t>
            </a:r>
            <a:r>
              <a:rPr lang="en-US" altLang="ko-KR" sz="2800" i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</a:t>
            </a:r>
            <a:r>
              <a:rPr lang="en-US" altLang="ko-KR" sz="2800" baseline="30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showing that the parity problem could be solved by a mixing between the two neutral gauge bosons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Salam and Ward</a:t>
            </a:r>
            <a:r>
              <a:rPr lang="en-US" altLang="ko-KR" sz="2800" dirty="0">
                <a:solidFill>
                  <a:srgbClr val="AC000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(1964), unaware of Glashow’s work, proposed a similar model, also based on SU(2) x U(1)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— though neither model used the correct representation of leptons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indent="-4572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But</a:t>
            </a:r>
            <a:r>
              <a:rPr lang="en-US" altLang="ko-KR" sz="2800" dirty="0">
                <a:solidFill>
                  <a:srgbClr val="AC000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gauge bosons are naturally massless, and in all these models symmetry breaking, giving the </a:t>
            </a:r>
            <a:r>
              <a:rPr lang="en-US" altLang="ko-KR" sz="2800" i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bosons masses, had to be inserted by hand.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000" dirty="0">
              <a:solidFill>
                <a:srgbClr val="000000"/>
              </a:solidFill>
            </a:endParaRPr>
          </a:p>
          <a:p>
            <a:pPr marL="342900" lvl="0" indent="-34290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Electroweak symmetry breaking Sep 2012</a:t>
            </a: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C6FD-DDB2-4F53-BC07-9A828EE289A0}" type="slidenum">
              <a:rPr lang="en-US" altLang="ko-KR" smtClean="0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74" y="279166"/>
            <a:ext cx="9200251" cy="116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5416" y="321480"/>
            <a:ext cx="77724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3200"/>
              <a:t>Massive vector bosons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48996" y="1322198"/>
            <a:ext cx="11457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Gauge theories naturally predicted massless vector bosons</a:t>
            </a:r>
            <a:r>
              <a:rPr lang="en-US" altLang="ko-KR" sz="2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48996" y="1977835"/>
            <a:ext cx="11457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If masses were added by an explicit symmetry-breaking term,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then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vector-meson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propagator would not be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892296" y="3324034"/>
            <a:ext cx="216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 smtClean="0">
                <a:solidFill>
                  <a:srgbClr val="000000"/>
                </a:solidFill>
              </a:rPr>
              <a:t>But rather</a:t>
            </a:r>
            <a:endParaRPr lang="en-US" altLang="ko-KR" sz="2800" dirty="0">
              <a:solidFill>
                <a:srgbClr val="000000"/>
              </a:solidFill>
            </a:endParaRP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74904" y="4353667"/>
            <a:ext cx="11405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generates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 much worse divergence, and the theory is clearly not </a:t>
            </a:r>
            <a:r>
              <a:rPr lang="en-US" altLang="ko-KR" sz="28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28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renormalizable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aphicFrame>
        <p:nvGraphicFramePr>
          <p:cNvPr id="952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86237"/>
              </p:ext>
            </p:extLst>
          </p:nvPr>
        </p:nvGraphicFramePr>
        <p:xfrm>
          <a:off x="2678430" y="2962690"/>
          <a:ext cx="778002" cy="111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520700" imgH="749300" progId="Equation.DSMT4">
                  <p:embed/>
                </p:oleObj>
              </mc:Choice>
              <mc:Fallback>
                <p:oleObj name="Equation" r:id="rId4" imgW="5207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430" y="2962690"/>
                        <a:ext cx="778002" cy="1119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21064"/>
              </p:ext>
            </p:extLst>
          </p:nvPr>
        </p:nvGraphicFramePr>
        <p:xfrm>
          <a:off x="6190488" y="3064359"/>
          <a:ext cx="2964856" cy="107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6" imgW="2413000" imgH="876300" progId="Equation.DSMT4">
                  <p:embed/>
                </p:oleObj>
              </mc:Choice>
              <mc:Fallback>
                <p:oleObj name="Equation" r:id="rId6" imgW="24130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88" y="3064359"/>
                        <a:ext cx="2964856" cy="1076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374904" y="5307774"/>
            <a:ext cx="115122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srgbClr val="000000"/>
                </a:solidFill>
              </a:rPr>
              <a:t>• </a:t>
            </a:r>
            <a:r>
              <a:rPr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 the question started to be asked: </a:t>
            </a:r>
            <a:r>
              <a:rPr lang="en-US" altLang="ko-KR" sz="2800" dirty="0">
                <a:solidFill>
                  <a:srgbClr val="DC01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could the symmetry breaking that gives rise to vector boson masses be spontaneous symmetry breaking?</a:t>
            </a:r>
            <a:endParaRPr lang="en-US" altLang="ko-KR" sz="2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47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  <p:bldP spid="95245" grpId="0"/>
      <p:bldP spid="9525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ko-KR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ko-KR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-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ko-KR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ko-KR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1199</Words>
  <Application>Microsoft Office PowerPoint</Application>
  <PresentationFormat>와이드스크린</PresentationFormat>
  <Paragraphs>174</Paragraphs>
  <Slides>25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17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52" baseType="lpstr">
      <vt:lpstr>ＭＳ Ｐゴシック</vt:lpstr>
      <vt:lpstr>ヒラギノ角ゴ Pro W3</vt:lpstr>
      <vt:lpstr>맑은 고딕</vt:lpstr>
      <vt:lpstr>Arial</vt:lpstr>
      <vt:lpstr>Calibri</vt:lpstr>
      <vt:lpstr>Cambria Math</vt:lpstr>
      <vt:lpstr>Symbol</vt:lpstr>
      <vt:lpstr>Times</vt:lpstr>
      <vt:lpstr>Times New Roman</vt:lpstr>
      <vt:lpstr>Office 테마</vt:lpstr>
      <vt:lpstr>1_Blank Presentation</vt:lpstr>
      <vt:lpstr>3_Blank Presentation</vt:lpstr>
      <vt:lpstr>4_Blank Presentation</vt:lpstr>
      <vt:lpstr>1_Office 테마</vt:lpstr>
      <vt:lpstr>6_Blank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6_Office 테마</vt:lpstr>
      <vt:lpstr>2_Office Theme</vt:lpstr>
      <vt:lpstr>4_Office Theme</vt:lpstr>
      <vt:lpstr>17_Blank Presentation</vt:lpstr>
      <vt:lpstr>7_Blank Presentation</vt:lpstr>
      <vt:lpstr>Equation</vt:lpstr>
      <vt:lpstr>I. Brief History of Higgs Mechanism &amp; Standard Model</vt:lpstr>
      <vt:lpstr>Implications of Finding a Higgs Boson</vt:lpstr>
      <vt:lpstr>Implications of Finding a Higgs Boson</vt:lpstr>
      <vt:lpstr>Why do we need Higgs boson ?</vt:lpstr>
      <vt:lpstr>Why do we need Higgs boson ?</vt:lpstr>
      <vt:lpstr>Similarity and Dissimilarity</vt:lpstr>
      <vt:lpstr>Early Unified Models</vt:lpstr>
      <vt:lpstr>PowerPoint 프레젠테이션</vt:lpstr>
      <vt:lpstr>Massive vector bosons</vt:lpstr>
      <vt:lpstr>Broken symmetries</vt:lpstr>
      <vt:lpstr>Spontaneous Symmetry Breaking</vt:lpstr>
      <vt:lpstr>Nambu-Goldstone bosons</vt:lpstr>
      <vt:lpstr>Nambu-Goldstone bosons</vt:lpstr>
      <vt:lpstr>Higgs mechanism</vt:lpstr>
      <vt:lpstr>PowerPoint 프레젠테이션</vt:lpstr>
      <vt:lpstr>SM &amp; WW scattering</vt:lpstr>
      <vt:lpstr>PowerPoint 프레젠테이션</vt:lpstr>
      <vt:lpstr>2. Higgs Boson</vt:lpstr>
      <vt:lpstr>The Higgs boson</vt:lpstr>
      <vt:lpstr>Discovery of the Higgs boson</vt:lpstr>
      <vt:lpstr>Did the LHC experiments see the Higgs particle?  Two experiments, Atlas and CMS,  reported  5σ results.</vt:lpstr>
      <vt:lpstr>PowerPoint 프레젠테이션</vt:lpstr>
      <vt:lpstr>PowerPoint 프레젠테이션</vt:lpstr>
      <vt:lpstr>Is it really the Higgs?</vt:lpstr>
      <vt:lpstr>Is this the end of particle physics?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Sin Kyu Kang</dc:creator>
  <cp:lastModifiedBy>Sin Kyu Kang</cp:lastModifiedBy>
  <cp:revision>42</cp:revision>
  <dcterms:created xsi:type="dcterms:W3CDTF">2014-08-12T05:51:19Z</dcterms:created>
  <dcterms:modified xsi:type="dcterms:W3CDTF">2014-08-21T03:04:20Z</dcterms:modified>
</cp:coreProperties>
</file>